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5" r:id="rId3"/>
    <p:sldId id="258" r:id="rId4"/>
    <p:sldId id="271" r:id="rId5"/>
    <p:sldId id="273" r:id="rId6"/>
    <p:sldId id="267" r:id="rId7"/>
    <p:sldId id="269" r:id="rId8"/>
    <p:sldId id="268" r:id="rId9"/>
    <p:sldId id="272" r:id="rId10"/>
  </p:sldIdLst>
  <p:sldSz cx="9144000" cy="6859588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632" autoAdjust="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44E1CD-5BEC-4A5A-A1BE-CECCB0593A8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74FCD9B9-1D25-44E7-9D85-A88935CA1719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Пройти отбор работодателей для включения в мероприятие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BE84135-69B7-45EC-AFA7-074594DFC9EC}" type="parTrans" cxnId="{CB50D0CA-52E5-4028-8739-B555E5EF6B8F}">
      <dgm:prSet/>
      <dgm:spPr/>
      <dgm:t>
        <a:bodyPr/>
        <a:lstStyle/>
        <a:p>
          <a:endParaRPr lang="ru-RU" sz="2400"/>
        </a:p>
      </dgm:t>
    </dgm:pt>
    <dgm:pt modelId="{C990298D-57CA-4D38-877B-0DE1D703EFA2}" type="sibTrans" cxnId="{CB50D0CA-52E5-4028-8739-B555E5EF6B8F}">
      <dgm:prSet/>
      <dgm:spPr/>
      <dgm:t>
        <a:bodyPr/>
        <a:lstStyle/>
        <a:p>
          <a:endParaRPr lang="ru-RU" sz="2400"/>
        </a:p>
      </dgm:t>
    </dgm:pt>
    <dgm:pt modelId="{FD12E601-23A9-4206-B923-14419AEBC48E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Заключить соглашение об участии в реализации мероприятия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9783447-7083-4664-826B-C4F60502094C}" type="parTrans" cxnId="{E385E633-C70B-446A-B00E-3B91E43C65C4}">
      <dgm:prSet/>
      <dgm:spPr/>
      <dgm:t>
        <a:bodyPr/>
        <a:lstStyle/>
        <a:p>
          <a:endParaRPr lang="ru-RU" sz="2400"/>
        </a:p>
      </dgm:t>
    </dgm:pt>
    <dgm:pt modelId="{751E420F-D8AF-4622-A377-BFEDFB1EDE18}" type="sibTrans" cxnId="{E385E633-C70B-446A-B00E-3B91E43C65C4}">
      <dgm:prSet/>
      <dgm:spPr/>
      <dgm:t>
        <a:bodyPr/>
        <a:lstStyle/>
        <a:p>
          <a:endParaRPr lang="ru-RU" sz="2400"/>
        </a:p>
      </dgm:t>
    </dgm:pt>
    <dgm:pt modelId="{326F383E-A737-4C8D-87FD-C10592B74C05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Привлечь работника из другого региона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08D146F-49EF-47A0-9339-350E61C789E4}" type="parTrans" cxnId="{179AA47A-34B6-420F-8563-17DC4CCECF8B}">
      <dgm:prSet/>
      <dgm:spPr/>
      <dgm:t>
        <a:bodyPr/>
        <a:lstStyle/>
        <a:p>
          <a:endParaRPr lang="ru-RU" sz="2400"/>
        </a:p>
      </dgm:t>
    </dgm:pt>
    <dgm:pt modelId="{9F221DE8-787F-48F1-A2AB-E11BDD9B30F5}" type="sibTrans" cxnId="{179AA47A-34B6-420F-8563-17DC4CCECF8B}">
      <dgm:prSet/>
      <dgm:spPr/>
      <dgm:t>
        <a:bodyPr/>
        <a:lstStyle/>
        <a:p>
          <a:endParaRPr lang="ru-RU" sz="2400"/>
        </a:p>
      </dgm:t>
    </dgm:pt>
    <dgm:pt modelId="{D4DEC67F-E13D-4267-8CB1-4A1729DC7AF0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При объявлении отбора подать заявление в департамент по труду и социальной защите населения           Костромской области (г. Кострома, ул. Свердлова, д. 129, каб. 34)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C259FB25-AC09-47A3-A99C-40AF40EA9480}" type="parTrans" cxnId="{4EE74755-F4A0-42A7-A1EB-1839C5E74BE7}">
      <dgm:prSet/>
      <dgm:spPr/>
      <dgm:t>
        <a:bodyPr/>
        <a:lstStyle/>
        <a:p>
          <a:endParaRPr lang="ru-RU" sz="2400"/>
        </a:p>
      </dgm:t>
    </dgm:pt>
    <dgm:pt modelId="{E28C7B0B-D3F0-4BA0-9D34-BA831C5CD3A9}" type="sibTrans" cxnId="{4EE74755-F4A0-42A7-A1EB-1839C5E74BE7}">
      <dgm:prSet/>
      <dgm:spPr/>
      <dgm:t>
        <a:bodyPr/>
        <a:lstStyle/>
        <a:p>
          <a:endParaRPr lang="ru-RU" sz="2400"/>
        </a:p>
      </dgm:t>
    </dgm:pt>
    <dgm:pt modelId="{7992C306-1DF9-4687-A47E-5382D65919C4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После успешного прохождения отбора заключается соглашение на бумажном носителе с департаментом по труду и социальной защите населения Костромской области о включении  работодателя в мероприятие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75E481FE-C8EB-417F-ABA0-FEF5109022DE}" type="parTrans" cxnId="{E9D3E058-B719-4284-AFD5-1DEE38A95A71}">
      <dgm:prSet/>
      <dgm:spPr/>
      <dgm:t>
        <a:bodyPr/>
        <a:lstStyle/>
        <a:p>
          <a:endParaRPr lang="ru-RU" sz="2400"/>
        </a:p>
      </dgm:t>
    </dgm:pt>
    <dgm:pt modelId="{8A6D6217-6679-4B0C-B432-55522093AF45}" type="sibTrans" cxnId="{E9D3E058-B719-4284-AFD5-1DEE38A95A71}">
      <dgm:prSet/>
      <dgm:spPr/>
      <dgm:t>
        <a:bodyPr/>
        <a:lstStyle/>
        <a:p>
          <a:endParaRPr lang="ru-RU" sz="2400"/>
        </a:p>
      </dgm:t>
    </dgm:pt>
    <dgm:pt modelId="{11D15127-3059-4392-BC92-ABDCF52B14F2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После заключения соглашения необходимо принять на работу сотрудника, проживающего в другом             регионе и оказать ему меры поддержки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8C033BC5-3C75-4444-9A0E-D2C3F0FBD6E4}" type="parTrans" cxnId="{ADDA9EEF-0344-4758-A3EA-66C5306B5665}">
      <dgm:prSet/>
      <dgm:spPr/>
      <dgm:t>
        <a:bodyPr/>
        <a:lstStyle/>
        <a:p>
          <a:endParaRPr lang="ru-RU" sz="2400"/>
        </a:p>
      </dgm:t>
    </dgm:pt>
    <dgm:pt modelId="{5A80C888-173D-41F8-925C-FF526D5A356A}" type="sibTrans" cxnId="{ADDA9EEF-0344-4758-A3EA-66C5306B5665}">
      <dgm:prSet/>
      <dgm:spPr/>
      <dgm:t>
        <a:bodyPr/>
        <a:lstStyle/>
        <a:p>
          <a:endParaRPr lang="ru-RU" sz="2400"/>
        </a:p>
      </dgm:t>
    </dgm:pt>
    <dgm:pt modelId="{C8B9E22B-888E-4903-AF77-485116514A4E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Пройти отбор работодателей для получения субсидии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EA1FB6A-A1D5-42CC-866F-C7BB413A9ACF}" type="parTrans" cxnId="{79091EB4-C40F-41B2-B442-EA4317D1BB68}">
      <dgm:prSet/>
      <dgm:spPr/>
      <dgm:t>
        <a:bodyPr/>
        <a:lstStyle/>
        <a:p>
          <a:endParaRPr lang="ru-RU" sz="2400"/>
        </a:p>
      </dgm:t>
    </dgm:pt>
    <dgm:pt modelId="{F2A9C4B5-1E07-4BA8-809D-9D7065F4F1C5}" type="sibTrans" cxnId="{79091EB4-C40F-41B2-B442-EA4317D1BB68}">
      <dgm:prSet/>
      <dgm:spPr/>
      <dgm:t>
        <a:bodyPr/>
        <a:lstStyle/>
        <a:p>
          <a:endParaRPr lang="ru-RU" sz="2400"/>
        </a:p>
      </dgm:t>
    </dgm:pt>
    <dgm:pt modelId="{6376A4B2-A061-41F6-AF95-BA5D455E2A6F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После включения в мероприятие работодатель уведомляется в письменном виде о старте отбора на             получение субсидии на площадке ГИИС «Электронный бюджет»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345307E1-13E6-40F8-BFC3-956CDD351BA9}" type="parTrans" cxnId="{6748555C-602E-4F8C-8C00-0F2D9C467B32}">
      <dgm:prSet/>
      <dgm:spPr/>
      <dgm:t>
        <a:bodyPr/>
        <a:lstStyle/>
        <a:p>
          <a:endParaRPr lang="ru-RU" sz="2400"/>
        </a:p>
      </dgm:t>
    </dgm:pt>
    <dgm:pt modelId="{F2A34C2C-A876-4F3F-9196-855058BCC53B}" type="sibTrans" cxnId="{6748555C-602E-4F8C-8C00-0F2D9C467B32}">
      <dgm:prSet/>
      <dgm:spPr/>
      <dgm:t>
        <a:bodyPr/>
        <a:lstStyle/>
        <a:p>
          <a:endParaRPr lang="ru-RU" sz="2400"/>
        </a:p>
      </dgm:t>
    </dgm:pt>
    <dgm:pt modelId="{251BD44B-03A3-4432-8D4D-64018DBF1DD3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Заключить «финансовое» соглашение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BDB2106C-379E-413D-BEC6-A963529B4884}" type="parTrans" cxnId="{A016C849-A1DB-45B5-8915-755B9CB3F260}">
      <dgm:prSet/>
      <dgm:spPr/>
      <dgm:t>
        <a:bodyPr/>
        <a:lstStyle/>
        <a:p>
          <a:endParaRPr lang="ru-RU" sz="2400"/>
        </a:p>
      </dgm:t>
    </dgm:pt>
    <dgm:pt modelId="{C9AB7169-098C-423A-A920-65E4956B8050}" type="sibTrans" cxnId="{A016C849-A1DB-45B5-8915-755B9CB3F260}">
      <dgm:prSet/>
      <dgm:spPr/>
      <dgm:t>
        <a:bodyPr/>
        <a:lstStyle/>
        <a:p>
          <a:endParaRPr lang="ru-RU" sz="2400"/>
        </a:p>
      </dgm:t>
    </dgm:pt>
    <dgm:pt modelId="{36ADFFF7-11F7-44EE-B440-3BE9DBE872D0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После успешного прохождения отбора для получения субсидии заключается соглашение с департаментом                      по труду и социальной защите населения Костромской области о предоставлении субсидии на площадке                 ГИИС «Электронный бюджет» 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07E7E647-A2AB-4A49-9858-EA099C3265C6}" type="parTrans" cxnId="{7DD645A1-BCFC-4EC4-B3B3-6B123581108B}">
      <dgm:prSet/>
      <dgm:spPr/>
      <dgm:t>
        <a:bodyPr/>
        <a:lstStyle/>
        <a:p>
          <a:endParaRPr lang="ru-RU" sz="2400"/>
        </a:p>
      </dgm:t>
    </dgm:pt>
    <dgm:pt modelId="{7F3E5807-8CE5-4E95-9A05-19868445226F}" type="sibTrans" cxnId="{7DD645A1-BCFC-4EC4-B3B3-6B123581108B}">
      <dgm:prSet/>
      <dgm:spPr/>
      <dgm:t>
        <a:bodyPr/>
        <a:lstStyle/>
        <a:p>
          <a:endParaRPr lang="ru-RU" sz="2400"/>
        </a:p>
      </dgm:t>
    </dgm:pt>
    <dgm:pt modelId="{B17542A3-930A-44A0-A0BF-155ABD334DB0}" type="pres">
      <dgm:prSet presAssocID="{9244E1CD-5BEC-4A5A-A1BE-CECCB0593A80}" presName="linearFlow" presStyleCnt="0">
        <dgm:presLayoutVars>
          <dgm:dir val="rev"/>
          <dgm:resizeHandles val="exact"/>
        </dgm:presLayoutVars>
      </dgm:prSet>
      <dgm:spPr/>
    </dgm:pt>
    <dgm:pt modelId="{FE5A4FC3-C131-4C0B-AE8E-3CE42FE9DC4D}" type="pres">
      <dgm:prSet presAssocID="{74FCD9B9-1D25-44E7-9D85-A88935CA1719}" presName="composite" presStyleCnt="0"/>
      <dgm:spPr/>
    </dgm:pt>
    <dgm:pt modelId="{47629828-BCD6-44D3-B05D-77F61EC75E14}" type="pres">
      <dgm:prSet presAssocID="{74FCD9B9-1D25-44E7-9D85-A88935CA1719}" presName="imgShp" presStyleLbl="fgImgPlace1" presStyleIdx="0" presStyleCnt="5" custScaleX="217240"/>
      <dgm:spPr>
        <a:prstGeom prst="rect">
          <a:avLst/>
        </a:prstGeom>
        <a:solidFill>
          <a:schemeClr val="tx2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37A52826-AF15-464A-A809-CEFA7DBEDC8A}" type="pres">
      <dgm:prSet presAssocID="{74FCD9B9-1D25-44E7-9D85-A88935CA1719}" presName="txShp" presStyleLbl="node1" presStyleIdx="0" presStyleCnt="5" custScaleY="101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E3AA8-A43E-4AF2-BC61-8A16526E5DEA}" type="pres">
      <dgm:prSet presAssocID="{C990298D-57CA-4D38-877B-0DE1D703EFA2}" presName="spacing" presStyleCnt="0"/>
      <dgm:spPr/>
    </dgm:pt>
    <dgm:pt modelId="{8B05D573-EB73-400A-AE23-0FCEE9449793}" type="pres">
      <dgm:prSet presAssocID="{FD12E601-23A9-4206-B923-14419AEBC48E}" presName="composite" presStyleCnt="0"/>
      <dgm:spPr/>
    </dgm:pt>
    <dgm:pt modelId="{CD6CB001-909A-458F-9183-D7780E617640}" type="pres">
      <dgm:prSet presAssocID="{FD12E601-23A9-4206-B923-14419AEBC48E}" presName="imgShp" presStyleLbl="fgImgPlace1" presStyleIdx="1" presStyleCnt="5" custScaleX="217240" custScaleY="131549"/>
      <dgm:spPr>
        <a:prstGeom prst="rect">
          <a:avLst/>
        </a:prstGeom>
        <a:solidFill>
          <a:schemeClr val="tx2">
            <a:lumMod val="20000"/>
            <a:lumOff val="80000"/>
          </a:schemeClr>
        </a:solidFill>
      </dgm:spPr>
    </dgm:pt>
    <dgm:pt modelId="{6E4AAD01-DC3F-4C4E-A46A-6312A70DB5EB}" type="pres">
      <dgm:prSet presAssocID="{FD12E601-23A9-4206-B923-14419AEBC48E}" presName="txShp" presStyleLbl="node1" presStyleIdx="1" presStyleCnt="5" custScaleY="128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1A162-1BB1-4289-BB40-9D5756C0721E}" type="pres">
      <dgm:prSet presAssocID="{751E420F-D8AF-4622-A377-BFEDFB1EDE18}" presName="spacing" presStyleCnt="0"/>
      <dgm:spPr/>
    </dgm:pt>
    <dgm:pt modelId="{E8A3D263-F0C5-4677-BEBF-2F0652F98923}" type="pres">
      <dgm:prSet presAssocID="{326F383E-A737-4C8D-87FD-C10592B74C05}" presName="composite" presStyleCnt="0"/>
      <dgm:spPr/>
    </dgm:pt>
    <dgm:pt modelId="{75D1C7FC-31B1-4680-9061-7E12CD566E36}" type="pres">
      <dgm:prSet presAssocID="{326F383E-A737-4C8D-87FD-C10592B74C05}" presName="imgShp" presStyleLbl="fgImgPlace1" presStyleIdx="2" presStyleCnt="5" custScaleX="214145"/>
      <dgm:spPr>
        <a:prstGeom prst="rect">
          <a:avLst/>
        </a:prstGeom>
        <a:solidFill>
          <a:schemeClr val="tx2">
            <a:lumMod val="20000"/>
            <a:lumOff val="80000"/>
          </a:schemeClr>
        </a:solidFill>
      </dgm:spPr>
    </dgm:pt>
    <dgm:pt modelId="{EF5C7AA7-42C6-427C-9D2D-175C951C870C}" type="pres">
      <dgm:prSet presAssocID="{326F383E-A737-4C8D-87FD-C10592B74C05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6DD447-4AF9-4668-A88A-E981C12292DB}" type="pres">
      <dgm:prSet presAssocID="{9F221DE8-787F-48F1-A2AB-E11BDD9B30F5}" presName="spacing" presStyleCnt="0"/>
      <dgm:spPr/>
    </dgm:pt>
    <dgm:pt modelId="{04B72A2F-D255-4394-8FFB-843A0E20610F}" type="pres">
      <dgm:prSet presAssocID="{C8B9E22B-888E-4903-AF77-485116514A4E}" presName="composite" presStyleCnt="0"/>
      <dgm:spPr/>
    </dgm:pt>
    <dgm:pt modelId="{DF74EA8A-BF8C-4D89-B71E-6DAE3AB41089}" type="pres">
      <dgm:prSet presAssocID="{C8B9E22B-888E-4903-AF77-485116514A4E}" presName="imgShp" presStyleLbl="fgImgPlace1" presStyleIdx="3" presStyleCnt="5" custScaleX="217240"/>
      <dgm:spPr>
        <a:prstGeom prst="rect">
          <a:avLst/>
        </a:prstGeom>
        <a:solidFill>
          <a:schemeClr val="tx2">
            <a:lumMod val="20000"/>
            <a:lumOff val="80000"/>
          </a:schemeClr>
        </a:solidFill>
      </dgm:spPr>
    </dgm:pt>
    <dgm:pt modelId="{D3347776-6389-4A3E-A184-330B4F112951}" type="pres">
      <dgm:prSet presAssocID="{C8B9E22B-888E-4903-AF77-485116514A4E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4BFC18-AA79-40D8-B8E3-C96451DD6789}" type="pres">
      <dgm:prSet presAssocID="{F2A9C4B5-1E07-4BA8-809D-9D7065F4F1C5}" presName="spacing" presStyleCnt="0"/>
      <dgm:spPr/>
    </dgm:pt>
    <dgm:pt modelId="{2F6181E4-79AE-46FF-88E0-FCCC4A4BF2B6}" type="pres">
      <dgm:prSet presAssocID="{251BD44B-03A3-4432-8D4D-64018DBF1DD3}" presName="composite" presStyleCnt="0"/>
      <dgm:spPr/>
    </dgm:pt>
    <dgm:pt modelId="{65E77B3D-1E16-434D-B4F4-01CEC7DFDBB3}" type="pres">
      <dgm:prSet presAssocID="{251BD44B-03A3-4432-8D4D-64018DBF1DD3}" presName="imgShp" presStyleLbl="fgImgPlace1" presStyleIdx="4" presStyleCnt="5" custScaleX="225846" custScaleY="126967"/>
      <dgm:spPr>
        <a:prstGeom prst="rect">
          <a:avLst/>
        </a:prstGeom>
        <a:solidFill>
          <a:schemeClr val="tx2">
            <a:lumMod val="20000"/>
            <a:lumOff val="80000"/>
          </a:schemeClr>
        </a:solidFill>
      </dgm:spPr>
    </dgm:pt>
    <dgm:pt modelId="{0AA04731-4AB9-41BE-A88A-DD7A775FDEBF}" type="pres">
      <dgm:prSet presAssocID="{251BD44B-03A3-4432-8D4D-64018DBF1DD3}" presName="txShp" presStyleLbl="node1" presStyleIdx="4" presStyleCnt="5" custScaleY="1269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50D0CA-52E5-4028-8739-B555E5EF6B8F}" srcId="{9244E1CD-5BEC-4A5A-A1BE-CECCB0593A80}" destId="{74FCD9B9-1D25-44E7-9D85-A88935CA1719}" srcOrd="0" destOrd="0" parTransId="{ABE84135-69B7-45EC-AFA7-074594DFC9EC}" sibTransId="{C990298D-57CA-4D38-877B-0DE1D703EFA2}"/>
    <dgm:cxn modelId="{1F07C084-4607-42D6-BE09-AF0A4E0F708D}" type="presOf" srcId="{326F383E-A737-4C8D-87FD-C10592B74C05}" destId="{EF5C7AA7-42C6-427C-9D2D-175C951C870C}" srcOrd="0" destOrd="0" presId="urn:microsoft.com/office/officeart/2005/8/layout/vList3"/>
    <dgm:cxn modelId="{944A488D-DD7B-40B5-A2DB-EBB71DEB25BE}" type="presOf" srcId="{36ADFFF7-11F7-44EE-B440-3BE9DBE872D0}" destId="{0AA04731-4AB9-41BE-A88A-DD7A775FDEBF}" srcOrd="0" destOrd="1" presId="urn:microsoft.com/office/officeart/2005/8/layout/vList3"/>
    <dgm:cxn modelId="{4EE74755-F4A0-42A7-A1EB-1839C5E74BE7}" srcId="{74FCD9B9-1D25-44E7-9D85-A88935CA1719}" destId="{D4DEC67F-E13D-4267-8CB1-4A1729DC7AF0}" srcOrd="0" destOrd="0" parTransId="{C259FB25-AC09-47A3-A99C-40AF40EA9480}" sibTransId="{E28C7B0B-D3F0-4BA0-9D34-BA831C5CD3A9}"/>
    <dgm:cxn modelId="{C71D1214-53CA-4140-B3D8-F025F0CAB14D}" type="presOf" srcId="{251BD44B-03A3-4432-8D4D-64018DBF1DD3}" destId="{0AA04731-4AB9-41BE-A88A-DD7A775FDEBF}" srcOrd="0" destOrd="0" presId="urn:microsoft.com/office/officeart/2005/8/layout/vList3"/>
    <dgm:cxn modelId="{954C466E-AB68-449E-AB9C-44F35779D9AE}" type="presOf" srcId="{11D15127-3059-4392-BC92-ABDCF52B14F2}" destId="{EF5C7AA7-42C6-427C-9D2D-175C951C870C}" srcOrd="0" destOrd="1" presId="urn:microsoft.com/office/officeart/2005/8/layout/vList3"/>
    <dgm:cxn modelId="{E385E633-C70B-446A-B00E-3B91E43C65C4}" srcId="{9244E1CD-5BEC-4A5A-A1BE-CECCB0593A80}" destId="{FD12E601-23A9-4206-B923-14419AEBC48E}" srcOrd="1" destOrd="0" parTransId="{59783447-7083-4664-826B-C4F60502094C}" sibTransId="{751E420F-D8AF-4622-A377-BFEDFB1EDE18}"/>
    <dgm:cxn modelId="{E9D3E058-B719-4284-AFD5-1DEE38A95A71}" srcId="{FD12E601-23A9-4206-B923-14419AEBC48E}" destId="{7992C306-1DF9-4687-A47E-5382D65919C4}" srcOrd="0" destOrd="0" parTransId="{75E481FE-C8EB-417F-ABA0-FEF5109022DE}" sibTransId="{8A6D6217-6679-4B0C-B432-55522093AF45}"/>
    <dgm:cxn modelId="{8B95C1C2-1AEB-4829-840C-15E2ACFE5497}" type="presOf" srcId="{9244E1CD-5BEC-4A5A-A1BE-CECCB0593A80}" destId="{B17542A3-930A-44A0-A0BF-155ABD334DB0}" srcOrd="0" destOrd="0" presId="urn:microsoft.com/office/officeart/2005/8/layout/vList3"/>
    <dgm:cxn modelId="{7DD645A1-BCFC-4EC4-B3B3-6B123581108B}" srcId="{251BD44B-03A3-4432-8D4D-64018DBF1DD3}" destId="{36ADFFF7-11F7-44EE-B440-3BE9DBE872D0}" srcOrd="0" destOrd="0" parTransId="{07E7E647-A2AB-4A49-9858-EA099C3265C6}" sibTransId="{7F3E5807-8CE5-4E95-9A05-19868445226F}"/>
    <dgm:cxn modelId="{84FC8178-ECC3-4821-A478-32076D0D5486}" type="presOf" srcId="{C8B9E22B-888E-4903-AF77-485116514A4E}" destId="{D3347776-6389-4A3E-A184-330B4F112951}" srcOrd="0" destOrd="0" presId="urn:microsoft.com/office/officeart/2005/8/layout/vList3"/>
    <dgm:cxn modelId="{179AA47A-34B6-420F-8563-17DC4CCECF8B}" srcId="{9244E1CD-5BEC-4A5A-A1BE-CECCB0593A80}" destId="{326F383E-A737-4C8D-87FD-C10592B74C05}" srcOrd="2" destOrd="0" parTransId="{708D146F-49EF-47A0-9339-350E61C789E4}" sibTransId="{9F221DE8-787F-48F1-A2AB-E11BDD9B30F5}"/>
    <dgm:cxn modelId="{ADDA9EEF-0344-4758-A3EA-66C5306B5665}" srcId="{326F383E-A737-4C8D-87FD-C10592B74C05}" destId="{11D15127-3059-4392-BC92-ABDCF52B14F2}" srcOrd="0" destOrd="0" parTransId="{8C033BC5-3C75-4444-9A0E-D2C3F0FBD6E4}" sibTransId="{5A80C888-173D-41F8-925C-FF526D5A356A}"/>
    <dgm:cxn modelId="{A016C849-A1DB-45B5-8915-755B9CB3F260}" srcId="{9244E1CD-5BEC-4A5A-A1BE-CECCB0593A80}" destId="{251BD44B-03A3-4432-8D4D-64018DBF1DD3}" srcOrd="4" destOrd="0" parTransId="{BDB2106C-379E-413D-BEC6-A963529B4884}" sibTransId="{C9AB7169-098C-423A-A920-65E4956B8050}"/>
    <dgm:cxn modelId="{F6D882D4-94D5-4FBA-BAA6-D4EC76E53D9A}" type="presOf" srcId="{7992C306-1DF9-4687-A47E-5382D65919C4}" destId="{6E4AAD01-DC3F-4C4E-A46A-6312A70DB5EB}" srcOrd="0" destOrd="1" presId="urn:microsoft.com/office/officeart/2005/8/layout/vList3"/>
    <dgm:cxn modelId="{FC70D3C4-1716-408D-8E27-99C9AE048F9C}" type="presOf" srcId="{74FCD9B9-1D25-44E7-9D85-A88935CA1719}" destId="{37A52826-AF15-464A-A809-CEFA7DBEDC8A}" srcOrd="0" destOrd="0" presId="urn:microsoft.com/office/officeart/2005/8/layout/vList3"/>
    <dgm:cxn modelId="{6748555C-602E-4F8C-8C00-0F2D9C467B32}" srcId="{C8B9E22B-888E-4903-AF77-485116514A4E}" destId="{6376A4B2-A061-41F6-AF95-BA5D455E2A6F}" srcOrd="0" destOrd="0" parTransId="{345307E1-13E6-40F8-BFC3-956CDD351BA9}" sibTransId="{F2A34C2C-A876-4F3F-9196-855058BCC53B}"/>
    <dgm:cxn modelId="{DB356C48-73F3-4531-9143-AE4D5D772827}" type="presOf" srcId="{6376A4B2-A061-41F6-AF95-BA5D455E2A6F}" destId="{D3347776-6389-4A3E-A184-330B4F112951}" srcOrd="0" destOrd="1" presId="urn:microsoft.com/office/officeart/2005/8/layout/vList3"/>
    <dgm:cxn modelId="{79091EB4-C40F-41B2-B442-EA4317D1BB68}" srcId="{9244E1CD-5BEC-4A5A-A1BE-CECCB0593A80}" destId="{C8B9E22B-888E-4903-AF77-485116514A4E}" srcOrd="3" destOrd="0" parTransId="{2EA1FB6A-A1D5-42CC-866F-C7BB413A9ACF}" sibTransId="{F2A9C4B5-1E07-4BA8-809D-9D7065F4F1C5}"/>
    <dgm:cxn modelId="{77AF82CB-529C-4520-85A9-0C4DF8B17ABE}" type="presOf" srcId="{D4DEC67F-E13D-4267-8CB1-4A1729DC7AF0}" destId="{37A52826-AF15-464A-A809-CEFA7DBEDC8A}" srcOrd="0" destOrd="1" presId="urn:microsoft.com/office/officeart/2005/8/layout/vList3"/>
    <dgm:cxn modelId="{831A003A-B065-4F3A-B0F1-EFB5F457497F}" type="presOf" srcId="{FD12E601-23A9-4206-B923-14419AEBC48E}" destId="{6E4AAD01-DC3F-4C4E-A46A-6312A70DB5EB}" srcOrd="0" destOrd="0" presId="urn:microsoft.com/office/officeart/2005/8/layout/vList3"/>
    <dgm:cxn modelId="{692F3E2F-4546-42A3-AEE8-C5C0A416FCCB}" type="presParOf" srcId="{B17542A3-930A-44A0-A0BF-155ABD334DB0}" destId="{FE5A4FC3-C131-4C0B-AE8E-3CE42FE9DC4D}" srcOrd="0" destOrd="0" presId="urn:microsoft.com/office/officeart/2005/8/layout/vList3"/>
    <dgm:cxn modelId="{56F81EDF-8E72-4E3C-87C6-D2706DF93242}" type="presParOf" srcId="{FE5A4FC3-C131-4C0B-AE8E-3CE42FE9DC4D}" destId="{47629828-BCD6-44D3-B05D-77F61EC75E14}" srcOrd="0" destOrd="0" presId="urn:microsoft.com/office/officeart/2005/8/layout/vList3"/>
    <dgm:cxn modelId="{21844E5E-DF6B-4BEB-A86E-EE733293A0BE}" type="presParOf" srcId="{FE5A4FC3-C131-4C0B-AE8E-3CE42FE9DC4D}" destId="{37A52826-AF15-464A-A809-CEFA7DBEDC8A}" srcOrd="1" destOrd="0" presId="urn:microsoft.com/office/officeart/2005/8/layout/vList3"/>
    <dgm:cxn modelId="{545B21E0-0266-4F6A-BC8F-D6075C79C29E}" type="presParOf" srcId="{B17542A3-930A-44A0-A0BF-155ABD334DB0}" destId="{77AE3AA8-A43E-4AF2-BC61-8A16526E5DEA}" srcOrd="1" destOrd="0" presId="urn:microsoft.com/office/officeart/2005/8/layout/vList3"/>
    <dgm:cxn modelId="{AF24622C-919C-4D72-B306-5228AF8A1FEB}" type="presParOf" srcId="{B17542A3-930A-44A0-A0BF-155ABD334DB0}" destId="{8B05D573-EB73-400A-AE23-0FCEE9449793}" srcOrd="2" destOrd="0" presId="urn:microsoft.com/office/officeart/2005/8/layout/vList3"/>
    <dgm:cxn modelId="{3336B59D-DEF0-451C-BC5C-E7D6DEAF7BCF}" type="presParOf" srcId="{8B05D573-EB73-400A-AE23-0FCEE9449793}" destId="{CD6CB001-909A-458F-9183-D7780E617640}" srcOrd="0" destOrd="0" presId="urn:microsoft.com/office/officeart/2005/8/layout/vList3"/>
    <dgm:cxn modelId="{20FA01A8-E90B-450C-A5DA-9D5AD6F636CE}" type="presParOf" srcId="{8B05D573-EB73-400A-AE23-0FCEE9449793}" destId="{6E4AAD01-DC3F-4C4E-A46A-6312A70DB5EB}" srcOrd="1" destOrd="0" presId="urn:microsoft.com/office/officeart/2005/8/layout/vList3"/>
    <dgm:cxn modelId="{8648E228-A64E-46E1-BC68-79AE1AA0590D}" type="presParOf" srcId="{B17542A3-930A-44A0-A0BF-155ABD334DB0}" destId="{1A21A162-1BB1-4289-BB40-9D5756C0721E}" srcOrd="3" destOrd="0" presId="urn:microsoft.com/office/officeart/2005/8/layout/vList3"/>
    <dgm:cxn modelId="{3103FAA3-68B4-476D-BAFA-CE0388BB6C0D}" type="presParOf" srcId="{B17542A3-930A-44A0-A0BF-155ABD334DB0}" destId="{E8A3D263-F0C5-4677-BEBF-2F0652F98923}" srcOrd="4" destOrd="0" presId="urn:microsoft.com/office/officeart/2005/8/layout/vList3"/>
    <dgm:cxn modelId="{954C2F7E-FE81-4117-8943-392C3F99BE6D}" type="presParOf" srcId="{E8A3D263-F0C5-4677-BEBF-2F0652F98923}" destId="{75D1C7FC-31B1-4680-9061-7E12CD566E36}" srcOrd="0" destOrd="0" presId="urn:microsoft.com/office/officeart/2005/8/layout/vList3"/>
    <dgm:cxn modelId="{0F847080-17F2-4668-B818-8AC98CC2666D}" type="presParOf" srcId="{E8A3D263-F0C5-4677-BEBF-2F0652F98923}" destId="{EF5C7AA7-42C6-427C-9D2D-175C951C870C}" srcOrd="1" destOrd="0" presId="urn:microsoft.com/office/officeart/2005/8/layout/vList3"/>
    <dgm:cxn modelId="{C87DBA46-5C40-4CBC-9584-56DCAAFD629A}" type="presParOf" srcId="{B17542A3-930A-44A0-A0BF-155ABD334DB0}" destId="{F46DD447-4AF9-4668-A88A-E981C12292DB}" srcOrd="5" destOrd="0" presId="urn:microsoft.com/office/officeart/2005/8/layout/vList3"/>
    <dgm:cxn modelId="{0C5B836D-5AF9-4444-A13E-FF811FF83F07}" type="presParOf" srcId="{B17542A3-930A-44A0-A0BF-155ABD334DB0}" destId="{04B72A2F-D255-4394-8FFB-843A0E20610F}" srcOrd="6" destOrd="0" presId="urn:microsoft.com/office/officeart/2005/8/layout/vList3"/>
    <dgm:cxn modelId="{E0EE0181-E08F-4322-B8F6-04453690FCAB}" type="presParOf" srcId="{04B72A2F-D255-4394-8FFB-843A0E20610F}" destId="{DF74EA8A-BF8C-4D89-B71E-6DAE3AB41089}" srcOrd="0" destOrd="0" presId="urn:microsoft.com/office/officeart/2005/8/layout/vList3"/>
    <dgm:cxn modelId="{095EEECD-449A-44B5-B366-05927FFABF75}" type="presParOf" srcId="{04B72A2F-D255-4394-8FFB-843A0E20610F}" destId="{D3347776-6389-4A3E-A184-330B4F112951}" srcOrd="1" destOrd="0" presId="urn:microsoft.com/office/officeart/2005/8/layout/vList3"/>
    <dgm:cxn modelId="{1EE150E4-449F-4423-8B09-DB18BF8642CB}" type="presParOf" srcId="{B17542A3-930A-44A0-A0BF-155ABD334DB0}" destId="{0E4BFC18-AA79-40D8-B8E3-C96451DD6789}" srcOrd="7" destOrd="0" presId="urn:microsoft.com/office/officeart/2005/8/layout/vList3"/>
    <dgm:cxn modelId="{059AB522-F67C-44EB-8F3D-BE6511D2D5A0}" type="presParOf" srcId="{B17542A3-930A-44A0-A0BF-155ABD334DB0}" destId="{2F6181E4-79AE-46FF-88E0-FCCC4A4BF2B6}" srcOrd="8" destOrd="0" presId="urn:microsoft.com/office/officeart/2005/8/layout/vList3"/>
    <dgm:cxn modelId="{911CA851-C7A3-449E-A2BE-95F2AD37568F}" type="presParOf" srcId="{2F6181E4-79AE-46FF-88E0-FCCC4A4BF2B6}" destId="{65E77B3D-1E16-434D-B4F4-01CEC7DFDBB3}" srcOrd="0" destOrd="0" presId="urn:microsoft.com/office/officeart/2005/8/layout/vList3"/>
    <dgm:cxn modelId="{89F9E886-B58A-438F-A559-33BC3B9D51EA}" type="presParOf" srcId="{2F6181E4-79AE-46FF-88E0-FCCC4A4BF2B6}" destId="{0AA04731-4AB9-41BE-A88A-DD7A775FDEBF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572406"/>
            <a:ext cx="857256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9517">
              <a:lnSpc>
                <a:spcPts val="3400"/>
              </a:lnSpc>
              <a:spcBef>
                <a:spcPct val="0"/>
              </a:spcBef>
            </a:pPr>
            <a:r>
              <a:rPr lang="ru-RU" sz="3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МЕРОПРИЯТИЕ «ПОВЫШЕНИЕ </a:t>
            </a:r>
            <a:r>
              <a:rPr lang="ru-RU" sz="3200" b="1" kern="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МОБИЛЬНОСТИ ТРУДОВЫХ </a:t>
            </a:r>
            <a:r>
              <a:rPr lang="ru-RU" sz="3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РЕСУРСОВ В КОСТРОМСКОЙ ОБЛАСТИ»</a:t>
            </a:r>
            <a:endParaRPr lang="ru-RU" sz="3200" b="1" kern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" name="Picture 2" descr="C:\Users\User\Desktop\1200px-Coat_of_arms_of_Kostrom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3646"/>
            <a:ext cx="846123" cy="7271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57290" y="143646"/>
            <a:ext cx="27146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Департамент по труду и социальной защите населения Костромской области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 t="28516" b="28709"/>
          <a:stretch>
            <a:fillRect/>
          </a:stretch>
        </p:blipFill>
        <p:spPr bwMode="auto">
          <a:xfrm>
            <a:off x="6858016" y="72208"/>
            <a:ext cx="2004120" cy="857256"/>
          </a:xfrm>
          <a:prstGeom prst="rect">
            <a:avLst/>
          </a:prstGeom>
          <a:noFill/>
        </p:spPr>
      </p:pic>
      <p:pic>
        <p:nvPicPr>
          <p:cNvPr id="1031" name="Picture 7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21703" y="3358356"/>
            <a:ext cx="4500594" cy="3375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786182" y="5430058"/>
            <a:ext cx="5072098" cy="1000132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57158" y="3144042"/>
            <a:ext cx="22892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МЕРОПРИЯТИЯ</a:t>
            </a:r>
            <a:endParaRPr lang="ru-RU" sz="1600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358356"/>
            <a:ext cx="6429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/>
            <a:r>
              <a:rPr lang="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привлечение востребованных трудовых ресурсов из других субъектов Российской Федерации для замещения рабочих мест</a:t>
            </a:r>
            <a:endParaRPr lang="ru" sz="1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929860"/>
            <a:ext cx="30174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УЧАСТНИКИ МЕРОПРИЯТИЯ</a:t>
            </a:r>
            <a:endParaRPr lang="ru-RU" sz="1600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4156316"/>
            <a:ext cx="64294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/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аботодатели, испытывающие потребность в трудовых ресурсах </a:t>
            </a:r>
            <a:endParaRPr lang="ru" sz="1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4572802"/>
            <a:ext cx="4361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МЕХАНИЗМ РЕАЛИЗАЦИИ МЕРОПРИЯТИЯ</a:t>
            </a:r>
            <a:endParaRPr lang="ru-RU" sz="1600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799258"/>
            <a:ext cx="6429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предоставление финансовой поддержки работодателю для привлечения и закрепления работника на предприятии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714744" y="286522"/>
            <a:ext cx="5206303" cy="1071569"/>
          </a:xfrm>
          <a:prstGeom prst="rect">
            <a:avLst/>
          </a:prstGeom>
          <a:solidFill>
            <a:srgbClr val="BFD5EA"/>
          </a:solidFill>
        </p:spPr>
        <p:txBody>
          <a:bodyPr lIns="0" tIns="0" rIns="0" bIns="0">
            <a:noAutofit/>
          </a:bodyPr>
          <a:lstStyle/>
          <a:p>
            <a:pPr indent="0" algn="r"/>
            <a:r>
              <a:rPr lang="ru" sz="16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Костромская область в 2025 году вошла в перечень субъектов Российской Федерации, привлечение трудовых ресурсов в которые является приоритетным</a:t>
            </a:r>
            <a:r>
              <a:rPr lang="ru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распоряжение Правительства РФ от 20.04.2015 № 696-р)</a:t>
            </a:r>
            <a:endParaRPr lang="ru" sz="1600" i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14744" y="1465249"/>
            <a:ext cx="5206303" cy="750099"/>
          </a:xfrm>
          <a:prstGeom prst="rect">
            <a:avLst/>
          </a:prstGeom>
          <a:solidFill>
            <a:srgbClr val="BFD5EA"/>
          </a:solidFill>
        </p:spPr>
        <p:txBody>
          <a:bodyPr lIns="0" tIns="0" rIns="0" bIns="0">
            <a:noAutofit/>
          </a:bodyPr>
          <a:lstStyle/>
          <a:p>
            <a:pPr algn="r"/>
            <a:r>
              <a:rPr lang="ru" sz="16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Утвержден порядок и критерии отбора работодателей </a:t>
            </a:r>
            <a:r>
              <a:rPr lang="ru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(постановление администрации Костромской области от </a:t>
            </a:r>
            <a:r>
              <a:rPr lang="ru-RU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от 20.12.2024 № 470-а)</a:t>
            </a:r>
            <a:endParaRPr lang="ru" sz="1600" i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2412" y="2358224"/>
            <a:ext cx="5215753" cy="785818"/>
          </a:xfrm>
          <a:prstGeom prst="rect">
            <a:avLst/>
          </a:prstGeom>
          <a:solidFill>
            <a:srgbClr val="BFD5EA"/>
          </a:solidFill>
        </p:spPr>
        <p:txBody>
          <a:bodyPr lIns="0" tIns="0" rIns="0" bIns="0">
            <a:noAutofit/>
          </a:bodyPr>
          <a:lstStyle/>
          <a:p>
            <a:pPr indent="0" algn="r"/>
            <a:r>
              <a:rPr lang="ru" sz="16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Утвержден </a:t>
            </a:r>
            <a:r>
              <a:rPr lang="ru-RU" sz="16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порядок предоставления субсидии на реализацию </a:t>
            </a:r>
            <a:r>
              <a:rPr lang="ru-RU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постановление администрации Костромской области от </a:t>
            </a:r>
            <a:r>
              <a:rPr lang="en-US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24.02.2025 </a:t>
            </a:r>
            <a:r>
              <a:rPr lang="ru-RU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en-US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77-</a:t>
            </a:r>
            <a:r>
              <a:rPr lang="ru-RU" sz="1600" i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endParaRPr lang="ru" sz="1600" i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86182" y="5501496"/>
            <a:ext cx="5000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Размер финансовой поддержки, предоставляемой работодателю </a:t>
            </a: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 одного работника</a:t>
            </a:r>
            <a:r>
              <a:rPr lang="ru-RU" sz="16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, составляет </a:t>
            </a:r>
            <a:br>
              <a:rPr lang="ru-RU" sz="16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225 тыс. рублей</a:t>
            </a:r>
          </a:p>
        </p:txBody>
      </p:sp>
      <p:pic>
        <p:nvPicPr>
          <p:cNvPr id="10241" name="Picture 1" descr="C:\Users\User\Desktop\previe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43231" cy="3072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4282" y="215084"/>
            <a:ext cx="8643998" cy="28575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88900"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ероприятие «Повышение мобильности трудовых ресурсов»</a:t>
            </a:r>
            <a:endParaRPr lang="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-1071602" y="1143778"/>
          <a:ext cx="11287204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215206" y="1325055"/>
            <a:ext cx="142876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неделя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15206" y="2215348"/>
            <a:ext cx="142876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10 рабочих дней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15206" y="4287050"/>
            <a:ext cx="142876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 неделя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15206" y="5287182"/>
            <a:ext cx="142876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 неделя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15206" y="3215480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46542" y="643712"/>
            <a:ext cx="5649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принять участие в реализации мероприятия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2976" y="6001562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Для работы на площадке ГИИС «Электронный бюджет» Вам необходимо проверить наличие у руководителя электронной цифровой подписи с признаками юридического лица. В случае наделения правом подписи иных лиц, данные лица обязаны иметь машиночитаемую доверенность.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8596" y="5858686"/>
            <a:ext cx="642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</a:t>
            </a:r>
            <a:endParaRPr lang="ru-RU" sz="54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85720" y="357960"/>
            <a:ext cx="857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09517">
              <a:spcBef>
                <a:spcPct val="0"/>
              </a:spcBef>
            </a:pPr>
            <a:r>
              <a:rPr lang="ru-RU" sz="20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Критерии отбора работодателей и основания                                                          для отклонения заявления на стадии рассмотрения</a:t>
            </a:r>
            <a:endParaRPr lang="ru-RU" sz="2000" b="1" kern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9" y="1177093"/>
            <a:ext cx="835824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>
              <a:buFont typeface="+mj-lt"/>
              <a:buAutoNum type="arabicPeriod"/>
            </a:pP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Иметь </a:t>
            </a: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государственную регистрацию в качестве юридического лица 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или индивидуального предпринимателя на территории Российской Федерации и осуществлять деятельность на территории Костромской области; </a:t>
            </a:r>
          </a:p>
          <a:p>
            <a:pPr indent="177800" algn="just">
              <a:buFont typeface="+mj-lt"/>
              <a:buAutoNum type="arabicPeriod"/>
            </a:pPr>
            <a:endParaRPr lang="ru-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77800" algn="just">
              <a:buFont typeface="+mj-lt"/>
              <a:buAutoNum type="arabicPeriod"/>
            </a:pP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Работодатель </a:t>
            </a: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не должен находиться в процессе реорганизации, ликвидации, банкротства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indent="177800" algn="just">
              <a:buFont typeface="+mj-lt"/>
              <a:buAutoNum type="arabicPeriod"/>
            </a:pPr>
            <a:endParaRPr lang="ru-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77800" algn="just">
              <a:buFont typeface="+mj-lt"/>
              <a:buAutoNum type="arabicPeriod"/>
            </a:pP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 работодателя должна </a:t>
            </a: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отсутствовать 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 едином налоговом счете или не превышать размера, определенного пунктом 3 статьи 47 Налогового кодекса Российской Федерации, </a:t>
            </a: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задолженность по уплате налогов, сборов, страховых взносов, пеней, штрафов, процентов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, подлежащих уплате в соответствии с законодательством Российской Федерации о налогах и сборах; </a:t>
            </a:r>
          </a:p>
          <a:p>
            <a:pPr indent="177800" algn="just">
              <a:buFont typeface="+mj-lt"/>
              <a:buAutoNum type="arabicPeriod"/>
            </a:pPr>
            <a:endParaRPr lang="ru-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77800" algn="just">
              <a:buFont typeface="+mj-lt"/>
              <a:buAutoNum type="arabicPeriod"/>
            </a:pP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Наличие в ОГКУ «Центр занятости населения Костромской области» 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(портал «Работа в России» </a:t>
            </a:r>
            <a:r>
              <a:rPr lang="en-US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https://trudvsem.ru/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сведений о свободных рабочих местах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, вакантных должностях, заявленных работодателем, не закрытых </a:t>
            </a:r>
            <a:r>
              <a:rPr lang="ru-RU" sz="1400" b="1" u="sng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 течение одного месяца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, при предлагаемом уровне заработной платы не ниже среднемесячной начисленной заработной платы работников организаций по соответствующему основному виду экономической деятельности;</a:t>
            </a:r>
          </a:p>
          <a:p>
            <a:pPr indent="177800" algn="just">
              <a:buFont typeface="+mj-lt"/>
              <a:buAutoNum type="arabicPeriod"/>
            </a:pPr>
            <a:endParaRPr lang="ru-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77800" algn="just">
              <a:buFont typeface="+mj-lt"/>
              <a:buAutoNum type="arabicPeriod"/>
            </a:pP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 работодателя должна </a:t>
            </a: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отсутствовать задолженность по выплате заработной платы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indent="177800" algn="just">
              <a:buFont typeface="+mj-lt"/>
              <a:buAutoNum type="arabicPeriod"/>
            </a:pPr>
            <a:endParaRPr lang="ru-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77800" algn="just">
              <a:buFont typeface="+mj-lt"/>
              <a:buAutoNum type="arabicPeriod"/>
            </a:pP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 работодателя должна </a:t>
            </a: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отсутствовать просроченная задолженность по возврату в областной бюджет субсидий, бюджетных инвестиций,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предоставленных в том числе в соответствии с иными правовыми актами, а также </a:t>
            </a:r>
            <a:r>
              <a:rPr lang="ru-RU" sz="1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иная просроченная (неурегулированная) задолженность по денежным обязательствам перед Костромской областью</a:t>
            </a:r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910039" y="212825"/>
            <a:ext cx="3323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Меры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финансовой поддержки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428596" y="704891"/>
            <a:ext cx="8215370" cy="357190"/>
          </a:xfrm>
          <a:prstGeom prst="homePlat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Компенсация затрат на проезд работника и членов его семьи к месту работы работника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28596" y="1062081"/>
            <a:ext cx="8001056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10"/>
              </a:spcAft>
              <a:buAutoNum type="arabicPeriod"/>
            </a:pP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Проездные документы (билеты, посадочные талоны, купон или распечатка электронного билета)</a:t>
            </a:r>
          </a:p>
          <a:p>
            <a:pPr algn="just">
              <a:spcAft>
                <a:spcPts val="210"/>
              </a:spcAft>
              <a:buAutoNum type="arabicPeriod"/>
            </a:pP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Документы, подтверждающие доставку багажа (кассовые чеки, платежный документ о перечислении средств на расчетный счет транспортной организации, транспортная накладная, квитанция об оплате услуг по погрузке и выгрузке багажа)</a:t>
            </a:r>
            <a:endParaRPr lang="ru" sz="11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ятиугольник 33"/>
          <p:cNvSpPr/>
          <p:nvPr/>
        </p:nvSpPr>
        <p:spPr>
          <a:xfrm>
            <a:off x="428596" y="1764319"/>
            <a:ext cx="8215370" cy="357190"/>
          </a:xfrm>
          <a:prstGeom prst="homePlat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Предоставление работнику и членам его семьи жилья, включая оплату ЖКХ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28596" y="2121509"/>
            <a:ext cx="8072494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10"/>
              </a:spcAft>
              <a:buFontTx/>
              <a:buAutoNum type="arabicPeriod"/>
            </a:pP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Документы, подтверждающие предоставление работнику жилья (аренда, наем, оплата проживания в гостинице) (счет, квитанция, приходный кассовый ордер при оплате гостиничного номера)</a:t>
            </a:r>
          </a:p>
          <a:p>
            <a:pPr algn="just">
              <a:spcAft>
                <a:spcPts val="210"/>
              </a:spcAft>
              <a:buFontTx/>
              <a:buAutoNum type="arabicPeriod"/>
            </a:pP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Платежные документы на оплату жилищно-коммунальных услуг</a:t>
            </a:r>
          </a:p>
        </p:txBody>
      </p:sp>
      <p:sp>
        <p:nvSpPr>
          <p:cNvPr id="38" name="Пятиугольник 37"/>
          <p:cNvSpPr/>
          <p:nvPr/>
        </p:nvSpPr>
        <p:spPr>
          <a:xfrm>
            <a:off x="428596" y="2835889"/>
            <a:ext cx="8215370" cy="357190"/>
          </a:xfrm>
          <a:prstGeom prst="homePlat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Единовременная выплата работнику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28596" y="3193079"/>
            <a:ext cx="807249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10"/>
              </a:spcAft>
              <a:buFontTx/>
              <a:buAutoNum type="arabicPeriod"/>
            </a:pP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Документы о начислении и выплате единовременной выплаты работнику в связи с переездом из другого субъекта Российской Федерации и трудоустройством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428596" y="3693145"/>
            <a:ext cx="8215370" cy="359450"/>
          </a:xfrm>
          <a:prstGeom prst="homePlat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Оплата пребывания ребёнка в детском саду или школе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8596" y="4052594"/>
            <a:ext cx="8072494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10"/>
              </a:spcAft>
              <a:buFontTx/>
              <a:buAutoNum type="arabicPeriod"/>
            </a:pP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Свидетельство о рождении ребёнка (копия)</a:t>
            </a:r>
          </a:p>
          <a:p>
            <a:pPr algn="just">
              <a:spcAft>
                <a:spcPts val="210"/>
              </a:spcAft>
              <a:buFontTx/>
              <a:buAutoNum type="arabicPeriod"/>
            </a:pPr>
            <a:r>
              <a:rPr lang="ru-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окументы, подтверждающие зачисление ребёнка в дошкольную образовательную организацию или в образовательную организацию (справка)</a:t>
            </a:r>
          </a:p>
          <a:p>
            <a:pPr algn="just">
              <a:spcAft>
                <a:spcPts val="210"/>
              </a:spcAft>
              <a:buFontTx/>
              <a:buAutoNum type="arabicPeriod"/>
            </a:pP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Документы, подтверждающие оплату работником пребывания ребенка в дошкольной образовательной организации или в образовательной организации</a:t>
            </a:r>
          </a:p>
        </p:txBody>
      </p:sp>
      <p:sp>
        <p:nvSpPr>
          <p:cNvPr id="33" name="Пятиугольник 32"/>
          <p:cNvSpPr/>
          <p:nvPr/>
        </p:nvSpPr>
        <p:spPr>
          <a:xfrm>
            <a:off x="428596" y="5132022"/>
            <a:ext cx="8215370" cy="359450"/>
          </a:xfrm>
          <a:prstGeom prst="homePlat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Предоставление работнику дополнительного социального пакета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28596" y="5491471"/>
            <a:ext cx="807249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10"/>
              </a:spcAft>
              <a:buFontTx/>
              <a:buAutoNum type="arabicPeriod"/>
            </a:pPr>
            <a:r>
              <a:rPr lang="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Документы, подтверждающие оплату работодателем дополнительных мер поддрежки работнику (</a:t>
            </a:r>
            <a:r>
              <a:rPr lang="ru-RU" sz="11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например, оплата полиса ДМС, оплата питания в течение рабочего дня, затраты по приобретению специальной одежды, специальной обуви и других средств индивидуальной защиты, оплата проезда до работы и обратно, оплата затрат на оздоровление и отдых работника и членов его семьи, оплата затрат на оказание платных медицинских услуг, материальная помощь (при рождении ребенка, при уходе работника в ежегодный оплачиваемый отпуск, смерти близких родственников (детей, родителей, супругов), при бракосочетании).</a:t>
            </a:r>
            <a:endParaRPr lang="ru" sz="11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393839" y="274380"/>
            <a:ext cx="417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получить финансовую поддержку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с одним вырезанным скругленным углом 12"/>
          <p:cNvSpPr/>
          <p:nvPr/>
        </p:nvSpPr>
        <p:spPr>
          <a:xfrm>
            <a:off x="1285852" y="976618"/>
            <a:ext cx="7286676" cy="500066"/>
          </a:xfrm>
          <a:prstGeom prst="snipRoundRect">
            <a:avLst>
              <a:gd name="adj1" fmla="val 50000"/>
              <a:gd name="adj2" fmla="val 0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7" name="TextBox 16"/>
          <p:cNvSpPr txBox="1"/>
          <p:nvPr/>
        </p:nvSpPr>
        <p:spPr>
          <a:xfrm>
            <a:off x="1500166" y="976618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УВЕДОМИТЬ О ФАКТЕ ТРУДОУСТРОЙСТВА ГРАЖДАНИНА, ПРИБЫВШЕГО ИЗ ДРУГОГО СУБЪЕКТА РОССИЙСКОЙ ФЕДЕРАЦИИ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28596" y="762304"/>
            <a:ext cx="1071570" cy="285752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Шаг 1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с одним вырезанным скругленным углом 24"/>
          <p:cNvSpPr/>
          <p:nvPr/>
        </p:nvSpPr>
        <p:spPr>
          <a:xfrm>
            <a:off x="1285852" y="2405377"/>
            <a:ext cx="7286676" cy="714381"/>
          </a:xfrm>
          <a:prstGeom prst="snipRoundRect">
            <a:avLst>
              <a:gd name="adj1" fmla="val 50000"/>
              <a:gd name="adj2" fmla="val 0"/>
            </a:avLst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6" name="TextBox 25"/>
          <p:cNvSpPr txBox="1"/>
          <p:nvPr/>
        </p:nvSpPr>
        <p:spPr>
          <a:xfrm>
            <a:off x="1500166" y="2405378"/>
            <a:ext cx="6929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ЗАЯВИТЬ О СВОИХ РАСХОДАХ, НАПРАВЛЕННЫХ НА МЕРЫ ПОДДЕРЖКИ РАБОТНИКАМ, ПРИБЫВШИМ ИЗ ДРУГИХ СУБЪЕКТОВ РОССИЙСКОЙ ФЕДЕРАЦИИ</a:t>
            </a: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428596" y="2191064"/>
            <a:ext cx="1071570" cy="285752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Шаг 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85852" y="1476684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Необходимо направить копию трудового договора с работником, в котором прописаны меры поддержки, предоставляемые в рамках реализации мероприятия, а также копии документа, подтверждающие его прописку в другом регионе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83593" y="3346214"/>
            <a:ext cx="2176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Поиск работников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8596" y="4793844"/>
            <a:ext cx="4000528" cy="785819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Самостоятельно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14876" y="3823077"/>
            <a:ext cx="4000528" cy="785818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помощью кадрового центра «Работа России»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86314" y="4650969"/>
            <a:ext cx="38576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/>
            <a:r>
              <a:rPr lang="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Поиск соискателей из других регионов по подходящей профессии</a:t>
            </a:r>
          </a:p>
          <a:p>
            <a:pPr algn="just"/>
            <a:endParaRPr lang="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реестра резюме соискателей</a:t>
            </a:r>
          </a:p>
          <a:p>
            <a:pPr algn="just"/>
            <a:endParaRPr lang="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" sz="1400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" sz="1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аправление реестра резюме работодателю</a:t>
            </a:r>
          </a:p>
        </p:txBody>
      </p:sp>
      <p:sp>
        <p:nvSpPr>
          <p:cNvPr id="30" name="Стрелка вниз 29"/>
          <p:cNvSpPr/>
          <p:nvPr/>
        </p:nvSpPr>
        <p:spPr>
          <a:xfrm>
            <a:off x="6500826" y="5144306"/>
            <a:ext cx="214314" cy="27902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3" name="Стрелка вниз 32"/>
          <p:cNvSpPr/>
          <p:nvPr/>
        </p:nvSpPr>
        <p:spPr>
          <a:xfrm>
            <a:off x="6500826" y="5858686"/>
            <a:ext cx="214314" cy="27902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953576" y="274380"/>
            <a:ext cx="3236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Часто встречающие вопросы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28596" y="975489"/>
            <a:ext cx="8286808" cy="42862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Можно ли разделить сумму финансовой поддержки на несколько выплат?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428596" y="1546993"/>
            <a:ext cx="1071570" cy="42862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43042" y="1475555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Финансовую поддержку можно тратить на привлеченного работника в пределах 225 тыс. рублей в течение года, разделив её на несколько выплат и направлений.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785918" y="2118497"/>
            <a:ext cx="1071570" cy="71438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месяц</a:t>
            </a:r>
          </a:p>
          <a:p>
            <a:pPr algn="ctr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25 тыс. рублей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214678" y="2118497"/>
            <a:ext cx="1071570" cy="71438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месяц</a:t>
            </a:r>
          </a:p>
          <a:p>
            <a:pPr algn="ctr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75 тыс. рублей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4643438" y="2118497"/>
            <a:ext cx="1071570" cy="71438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 месяц</a:t>
            </a:r>
          </a:p>
          <a:p>
            <a:pPr algn="ctr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100 тыс. рублей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6072198" y="2118497"/>
            <a:ext cx="1071570" cy="71438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 месяц</a:t>
            </a:r>
          </a:p>
          <a:p>
            <a:pPr algn="ctr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25 тыс. рублей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люс 35"/>
          <p:cNvSpPr/>
          <p:nvPr/>
        </p:nvSpPr>
        <p:spPr>
          <a:xfrm>
            <a:off x="2928926" y="2332811"/>
            <a:ext cx="214314" cy="214314"/>
          </a:xfrm>
          <a:prstGeom prst="mathPlus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люс 39"/>
          <p:cNvSpPr/>
          <p:nvPr/>
        </p:nvSpPr>
        <p:spPr>
          <a:xfrm>
            <a:off x="4357686" y="2332811"/>
            <a:ext cx="214314" cy="214314"/>
          </a:xfrm>
          <a:prstGeom prst="mathPlus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люс 40"/>
          <p:cNvSpPr/>
          <p:nvPr/>
        </p:nvSpPr>
        <p:spPr>
          <a:xfrm>
            <a:off x="5786446" y="2332811"/>
            <a:ext cx="214314" cy="214314"/>
          </a:xfrm>
          <a:prstGeom prst="mathPlus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Равно 41"/>
          <p:cNvSpPr/>
          <p:nvPr/>
        </p:nvSpPr>
        <p:spPr>
          <a:xfrm>
            <a:off x="7286644" y="2261373"/>
            <a:ext cx="285752" cy="357190"/>
          </a:xfrm>
          <a:prstGeom prst="mathEqual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7715272" y="2118497"/>
            <a:ext cx="1071570" cy="71438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225 тыс. рублей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28794" y="2904315"/>
            <a:ext cx="785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Пособие</a:t>
            </a:r>
            <a:endParaRPr lang="ru-RU" sz="1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357554" y="2904315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Перевоз имущества</a:t>
            </a:r>
            <a:endParaRPr lang="ru-RU" sz="1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86314" y="2904315"/>
            <a:ext cx="785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Жилье</a:t>
            </a:r>
            <a:endParaRPr lang="ru-RU" sz="1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15074" y="2904315"/>
            <a:ext cx="785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Жилье</a:t>
            </a:r>
            <a:endParaRPr lang="ru-RU" sz="1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с двумя скругленными противолежащими углами 50"/>
          <p:cNvSpPr/>
          <p:nvPr/>
        </p:nvSpPr>
        <p:spPr>
          <a:xfrm>
            <a:off x="428596" y="3761571"/>
            <a:ext cx="8286808" cy="42862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sz="1600" dirty="0" smtClean="0">
                <a:latin typeface="Times New Roman" pitchFamily="18" charset="0"/>
                <a:cs typeface="Times New Roman" pitchFamily="18" charset="0"/>
              </a:rPr>
              <a:t>Нужно ли предоставлять отчет о расходовании средств субсидии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с двумя скругленными противолежащими углами 51"/>
          <p:cNvSpPr/>
          <p:nvPr/>
        </p:nvSpPr>
        <p:spPr>
          <a:xfrm>
            <a:off x="428596" y="4333075"/>
            <a:ext cx="1071570" cy="78581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43042" y="4261637"/>
            <a:ext cx="7072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/>
            <a:r>
              <a:rPr lang="ru" sz="1400" dirty="0" smtClean="0">
                <a:latin typeface="Times New Roman" pitchFamily="18" charset="0"/>
                <a:cs typeface="Times New Roman" pitchFamily="18" charset="0"/>
              </a:rPr>
              <a:t>Работодатель не позднее 15 числа месяца, следующего за отчетным кварталом, представляет в департамент по труду и социальной защите населения Костромской области посредством ГИИС «Электронный бюджет» отчета по форме, определенной «финансовым» соглашением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2326" y="2118497"/>
            <a:ext cx="1007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Например: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с двумя скругленными противолежащими углами 53"/>
          <p:cNvSpPr/>
          <p:nvPr/>
        </p:nvSpPr>
        <p:spPr>
          <a:xfrm>
            <a:off x="428596" y="1000902"/>
            <a:ext cx="8286808" cy="500066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sz="1600" dirty="0" smtClean="0">
                <a:latin typeface="Times New Roman" pitchFamily="18" charset="0"/>
                <a:cs typeface="Times New Roman" pitchFamily="18" charset="0"/>
              </a:rPr>
              <a:t>Сколько времени должен отработать работник, если ему предоставлена мера поддержки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55" name="Прямоугольник с двумя скругленными противолежащими углами 54"/>
          <p:cNvSpPr/>
          <p:nvPr/>
        </p:nvSpPr>
        <p:spPr>
          <a:xfrm>
            <a:off x="428596" y="1643844"/>
            <a:ext cx="1071570" cy="42862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643042" y="1572406"/>
            <a:ext cx="7072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" sz="1400" dirty="0" smtClean="0">
                <a:latin typeface="Times New Roman" pitchFamily="18" charset="0"/>
                <a:cs typeface="Times New Roman" pitchFamily="18" charset="0"/>
              </a:rPr>
              <a:t>Работодатель обязан заключить бессрочный трудовой договор или срочный трудовой договор на срок </a:t>
            </a:r>
            <a:r>
              <a:rPr lang="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МЕНЕЕ 2 ЛЕТ</a:t>
            </a:r>
            <a:r>
              <a:rPr lang="ru" sz="1400" dirty="0" smtClean="0">
                <a:latin typeface="Times New Roman" pitchFamily="18" charset="0"/>
                <a:cs typeface="Times New Roman" pitchFamily="18" charset="0"/>
              </a:rPr>
              <a:t>. В противном случае у работодателя возникает </a:t>
            </a:r>
            <a:r>
              <a:rPr lang="ru" sz="1400" u="sng" dirty="0" smtClean="0">
                <a:latin typeface="Times New Roman" pitchFamily="18" charset="0"/>
                <a:cs typeface="Times New Roman" pitchFamily="18" charset="0"/>
              </a:rPr>
              <a:t>обязанность вернуть затраченные средства </a:t>
            </a:r>
            <a:r>
              <a:rPr lang="ru" sz="1400" dirty="0" smtClean="0">
                <a:latin typeface="Times New Roman" pitchFamily="18" charset="0"/>
                <a:cs typeface="Times New Roman" pitchFamily="18" charset="0"/>
              </a:rPr>
              <a:t>субсидии в областной бюджет.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2357422" y="2501100"/>
            <a:ext cx="2357454" cy="33704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Уволен по соглашению сторон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428596" y="2929728"/>
            <a:ext cx="1143008" cy="6429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indent="0" algn="just"/>
            <a:r>
              <a:rPr lang="ru" sz="1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Работник отработал менее 2 лет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928794" y="3735695"/>
            <a:ext cx="2478252" cy="26560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Уволен по виновным действиям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5286380" y="3501232"/>
            <a:ext cx="1643074" cy="7143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Работник возвращает средства работодателю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572264" y="2429662"/>
            <a:ext cx="2125481" cy="5000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Работодатель возвращает средства в бюджет</a:t>
            </a:r>
          </a:p>
        </p:txBody>
      </p:sp>
      <p:cxnSp>
        <p:nvCxnSpPr>
          <p:cNvPr id="70" name="Shape 69"/>
          <p:cNvCxnSpPr>
            <a:stCxn id="64" idx="2"/>
            <a:endCxn id="65" idx="1"/>
          </p:cNvCxnSpPr>
          <p:nvPr/>
        </p:nvCxnSpPr>
        <p:spPr>
          <a:xfrm rot="16200000" flipH="1">
            <a:off x="1316534" y="3256236"/>
            <a:ext cx="295827" cy="928694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3" name="Shape 72"/>
          <p:cNvCxnSpPr>
            <a:stCxn id="64" idx="0"/>
            <a:endCxn id="63" idx="1"/>
          </p:cNvCxnSpPr>
          <p:nvPr/>
        </p:nvCxnSpPr>
        <p:spPr>
          <a:xfrm rot="5400000" flipH="1" flipV="1">
            <a:off x="1548708" y="2121014"/>
            <a:ext cx="260107" cy="1357322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5" name="Скругленная соединительная линия 74"/>
          <p:cNvCxnSpPr>
            <a:stCxn id="65" idx="3"/>
            <a:endCxn id="66" idx="1"/>
          </p:cNvCxnSpPr>
          <p:nvPr/>
        </p:nvCxnSpPr>
        <p:spPr>
          <a:xfrm flipV="1">
            <a:off x="4407046" y="3858422"/>
            <a:ext cx="879334" cy="1007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9" name="Скругленная соединительная линия 78"/>
          <p:cNvCxnSpPr>
            <a:stCxn id="63" idx="3"/>
            <a:endCxn id="67" idx="1"/>
          </p:cNvCxnSpPr>
          <p:nvPr/>
        </p:nvCxnSpPr>
        <p:spPr>
          <a:xfrm>
            <a:off x="4714876" y="2669621"/>
            <a:ext cx="1857388" cy="1007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1" name="Shape 80"/>
          <p:cNvCxnSpPr>
            <a:stCxn id="66" idx="3"/>
            <a:endCxn id="67" idx="2"/>
          </p:cNvCxnSpPr>
          <p:nvPr/>
        </p:nvCxnSpPr>
        <p:spPr>
          <a:xfrm flipV="1">
            <a:off x="6929454" y="2929728"/>
            <a:ext cx="705551" cy="928694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953576" y="274380"/>
            <a:ext cx="3236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Часто встречающие вопросы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428596" y="4549648"/>
            <a:ext cx="8286808" cy="500066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sz="1600" dirty="0" smtClean="0">
                <a:latin typeface="Times New Roman" pitchFamily="18" charset="0"/>
                <a:cs typeface="Times New Roman" pitchFamily="18" charset="0"/>
              </a:rPr>
              <a:t>Предусмотрено ли авансирование на предоставление субсидии работодателю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428596" y="5192590"/>
            <a:ext cx="1071570" cy="42862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43042" y="5121152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" sz="1400" dirty="0" smtClean="0">
                <a:latin typeface="Times New Roman" pitchFamily="18" charset="0"/>
                <a:cs typeface="Times New Roman" pitchFamily="18" charset="0"/>
              </a:rPr>
              <a:t>Субсидия предоставляется работодателю только на возмещение расходов, понесенных на предоставление мер поддержки работнику.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3" y="715150"/>
            <a:ext cx="80010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случае возникновения вопросов просим обращаться в департамент по труду и социальной защите населения Костромской области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Кострома, ул. Свердлова, д. 129, 3 этаж,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34 кабинет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Ефремова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Дарья Олеговна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начальник отдела рынка труда и трудовой миграции,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+7 (4942) 31-80-13,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pdo@dszn44.ru</a:t>
            </a:r>
          </a:p>
          <a:p>
            <a:pPr algn="ctr"/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Князева Галина Павловна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консультант отдела рынка труда и трудовой миграции,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+7 (4942) 31-77-63,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kgp@dszn44.ru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14658" t="6522" r="15312" b="21739"/>
          <a:stretch>
            <a:fillRect/>
          </a:stretch>
        </p:blipFill>
        <p:spPr bwMode="auto">
          <a:xfrm>
            <a:off x="2896454" y="4001298"/>
            <a:ext cx="3351092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1227</Words>
  <PresentationFormat>Произвольный</PresentationFormat>
  <Paragraphs>113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Обухов Денис Вдамирович</dc:creator>
  <cp:lastModifiedBy>User</cp:lastModifiedBy>
  <cp:revision>56</cp:revision>
  <dcterms:modified xsi:type="dcterms:W3CDTF">2026-08-12T06:17:28Z</dcterms:modified>
</cp:coreProperties>
</file>